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8" r:id="rId3"/>
    <p:sldId id="260" r:id="rId4"/>
    <p:sldId id="261" r:id="rId5"/>
    <p:sldId id="262" r:id="rId6"/>
    <p:sldId id="267"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p:restoredTop sz="31703" autoAdjust="0"/>
  </p:normalViewPr>
  <p:slideViewPr>
    <p:cSldViewPr snapToGrid="0" snapToObjects="1">
      <p:cViewPr varScale="1">
        <p:scale>
          <a:sx n="28" d="100"/>
          <a:sy n="28" d="100"/>
        </p:scale>
        <p:origin x="-3320"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E13CA-A849-DE4F-9637-53AFE6982ECB}" type="datetimeFigureOut">
              <a:rPr lang="en-US" smtClean="0"/>
              <a:t>9/28/16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6221F9-756A-A743-BF10-DB3361516913}" type="slidenum">
              <a:rPr lang="en-US" smtClean="0"/>
              <a:t>‹#›</a:t>
            </a:fld>
            <a:endParaRPr lang="en-US"/>
          </a:p>
        </p:txBody>
      </p:sp>
    </p:spTree>
    <p:extLst>
      <p:ext uri="{BB962C8B-B14F-4D97-AF65-F5344CB8AC3E}">
        <p14:creationId xmlns:p14="http://schemas.microsoft.com/office/powerpoint/2010/main" val="130594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here to tell you about open data flint, a</a:t>
            </a:r>
            <a:r>
              <a:rPr lang="en-US" baseline="0" dirty="0" smtClean="0"/>
              <a:t> project of the HFRCC and my organization ICPSR. </a:t>
            </a:r>
          </a:p>
          <a:p>
            <a:endParaRPr lang="en-US" baseline="0" dirty="0" smtClean="0"/>
          </a:p>
          <a:p>
            <a:r>
              <a:rPr lang="en-US" baseline="0" dirty="0" smtClean="0"/>
              <a:t>What we are building for the community of Flint has some unique features that reflect a repository’s take on open data. </a:t>
            </a:r>
          </a:p>
          <a:p>
            <a:endParaRPr lang="en-US" baseline="0" dirty="0" smtClean="0"/>
          </a:p>
          <a:p>
            <a:r>
              <a:rPr lang="en-US" baseline="0" dirty="0" smtClean="0"/>
              <a:t>Our goal is to make not only publicly available data, like Census data, accessible to the broader public, but also the kinds of data collected under the broad Federal mandate for scientific research. </a:t>
            </a:r>
          </a:p>
          <a:p>
            <a:endParaRPr lang="en-US" baseline="0" dirty="0" smtClean="0"/>
          </a:p>
          <a:p>
            <a:r>
              <a:rPr lang="en-US" baseline="0" dirty="0" smtClean="0"/>
              <a:t>And, for reasons that I will remind you of in the next 5 minutes, using data to help the community of Flint understand its economic position and be part of the broader conversation in Michigan, is what has shaped out project.  </a:t>
            </a:r>
            <a:endParaRPr lang="en-US" dirty="0"/>
          </a:p>
        </p:txBody>
      </p:sp>
      <p:sp>
        <p:nvSpPr>
          <p:cNvPr id="4" name="Slide Number Placeholder 3"/>
          <p:cNvSpPr>
            <a:spLocks noGrp="1"/>
          </p:cNvSpPr>
          <p:nvPr>
            <p:ph type="sldNum" sz="quarter" idx="10"/>
          </p:nvPr>
        </p:nvSpPr>
        <p:spPr/>
        <p:txBody>
          <a:bodyPr/>
          <a:lstStyle/>
          <a:p>
            <a:fld id="{916221F9-756A-A743-BF10-DB3361516913}" type="slidenum">
              <a:rPr lang="en-US" smtClean="0"/>
              <a:t>1</a:t>
            </a:fld>
            <a:endParaRPr lang="en-US"/>
          </a:p>
        </p:txBody>
      </p:sp>
    </p:spTree>
    <p:extLst>
      <p:ext uri="{BB962C8B-B14F-4D97-AF65-F5344CB8AC3E}">
        <p14:creationId xmlns:p14="http://schemas.microsoft.com/office/powerpoint/2010/main" val="213431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ICPSR is...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Over 50 years of experience disseminating data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We give broad public access to 10,000</a:t>
            </a:r>
            <a:r>
              <a:rPr lang="en-US" sz="1200" b="0" i="0" u="none" strike="noStrike" kern="1200" baseline="0" dirty="0" smtClean="0">
                <a:solidFill>
                  <a:schemeClr val="tx1"/>
                </a:solidFill>
                <a:effectLst/>
                <a:latin typeface="+mn-lt"/>
                <a:ea typeface="+mn-ea"/>
                <a:cs typeface="+mn-cs"/>
              </a:rPr>
              <a:t> studies most of which </a:t>
            </a:r>
            <a:r>
              <a:rPr lang="en-US" sz="1200" b="0" i="0" u="none" strike="noStrike" kern="1200" dirty="0" smtClean="0">
                <a:solidFill>
                  <a:schemeClr val="tx1"/>
                </a:solidFill>
                <a:effectLst/>
                <a:latin typeface="+mn-lt"/>
                <a:ea typeface="+mn-ea"/>
                <a:cs typeface="+mn-cs"/>
              </a:rPr>
              <a:t>are downloadable but we also provide access to data requiring data use agreements</a:t>
            </a:r>
            <a:r>
              <a:rPr lang="en-US" sz="1200" b="0" i="0" u="none" strike="noStrike" kern="1200" baseline="0" dirty="0" smtClean="0">
                <a:solidFill>
                  <a:schemeClr val="tx1"/>
                </a:solidFill>
                <a:effectLst/>
                <a:latin typeface="+mn-lt"/>
                <a:ea typeface="+mn-ea"/>
                <a:cs typeface="+mn-cs"/>
              </a:rPr>
              <a:t> and we run a </a:t>
            </a:r>
            <a:r>
              <a:rPr lang="en-US" sz="1200" b="0" i="0" u="none" strike="noStrike" kern="1200" dirty="0" smtClean="0">
                <a:solidFill>
                  <a:schemeClr val="tx1"/>
                </a:solidFill>
                <a:effectLst/>
                <a:latin typeface="+mn-lt"/>
                <a:ea typeface="+mn-ea"/>
                <a:cs typeface="+mn-cs"/>
              </a:rPr>
              <a:t>high security physical enclave.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ICPSR is</a:t>
            </a:r>
            <a:r>
              <a:rPr lang="en-US" sz="1200" b="0" i="0" u="none" strike="noStrike" kern="1200" baseline="0" dirty="0" smtClean="0">
                <a:solidFill>
                  <a:schemeClr val="tx1"/>
                </a:solidFill>
                <a:effectLst/>
                <a:latin typeface="+mn-lt"/>
                <a:ea typeface="+mn-ea"/>
                <a:cs typeface="+mn-cs"/>
              </a:rPr>
              <a:t> housed at</a:t>
            </a:r>
            <a:r>
              <a:rPr lang="en-US" sz="1200" b="0" i="0" u="none" strike="noStrike" kern="1200" dirty="0" smtClean="0">
                <a:solidFill>
                  <a:schemeClr val="tx1"/>
                </a:solidFill>
                <a:effectLst/>
                <a:latin typeface="+mn-lt"/>
                <a:ea typeface="+mn-ea"/>
                <a:cs typeface="+mn-cs"/>
              </a:rPr>
              <a:t> the U-M, but we are made up</a:t>
            </a:r>
            <a:r>
              <a:rPr lang="en-US" sz="1200" b="0" i="0" u="none" strike="noStrike" kern="1200" baseline="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rPr>
              <a:t>a broad network in the social sciences with 760 member institutions worldwide.</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ICPSR has built</a:t>
            </a:r>
            <a:r>
              <a:rPr lang="en-US" sz="1200" b="0" i="0" u="none" strike="noStrike" kern="1200" baseline="0" dirty="0" smtClean="0">
                <a:solidFill>
                  <a:schemeClr val="tx1"/>
                </a:solidFill>
                <a:effectLst/>
                <a:latin typeface="+mn-lt"/>
                <a:ea typeface="+mn-ea"/>
                <a:cs typeface="+mn-cs"/>
              </a:rPr>
              <a:t> its global reputation as a leader in the creation and management metadata. </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Metadata allow user communities to find and use data</a:t>
            </a:r>
            <a:r>
              <a:rPr lang="en-US" sz="1200" b="0" i="0" u="none" strike="noStrike" kern="1200" baseline="0" dirty="0" smtClean="0">
                <a:solidFill>
                  <a:schemeClr val="tx1"/>
                </a:solidFill>
                <a:effectLst/>
                <a:latin typeface="+mn-lt"/>
                <a:ea typeface="+mn-ea"/>
                <a:cs typeface="+mn-cs"/>
              </a:rPr>
              <a:t> in order to </a:t>
            </a:r>
            <a:r>
              <a:rPr lang="en-US" sz="1200" b="0" i="0" u="none" strike="noStrike" kern="1200" dirty="0" smtClean="0">
                <a:solidFill>
                  <a:schemeClr val="tx1"/>
                </a:solidFill>
                <a:effectLst/>
                <a:latin typeface="+mn-lt"/>
                <a:ea typeface="+mn-ea"/>
                <a:cs typeface="+mn-cs"/>
              </a:rPr>
              <a:t>tell their stories so that society understands itself and can improve.</a:t>
            </a:r>
            <a:endParaRPr lang="en-US" b="0" dirty="0" smtClean="0">
              <a:effectLst/>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ICPSR has tools, standard, and a staff of</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curators making</a:t>
            </a:r>
            <a:r>
              <a:rPr lang="en-US" sz="1200" b="0" i="0" u="none" strike="noStrike" kern="1200" baseline="0" dirty="0" smtClean="0">
                <a:solidFill>
                  <a:schemeClr val="tx1"/>
                </a:solidFill>
                <a:effectLst/>
                <a:latin typeface="+mn-lt"/>
                <a:ea typeface="+mn-ea"/>
                <a:cs typeface="+mn-cs"/>
              </a:rPr>
              <a:t> us </a:t>
            </a:r>
            <a:r>
              <a:rPr lang="en-US" sz="1200" b="0" i="0" u="none" strike="noStrike" kern="1200" dirty="0" smtClean="0">
                <a:solidFill>
                  <a:schemeClr val="tx1"/>
                </a:solidFill>
                <a:effectLst/>
                <a:latin typeface="+mn-lt"/>
                <a:ea typeface="+mn-ea"/>
                <a:cs typeface="+mn-cs"/>
              </a:rPr>
              <a:t>really good at producing high quality metadata.</a:t>
            </a:r>
          </a:p>
          <a:p>
            <a:pPr rtl="0" fontAlgn="base"/>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We partner with Federal agencies like BJS, </a:t>
            </a:r>
            <a:r>
              <a:rPr lang="en-US" sz="1200" b="0" i="0" u="none" strike="noStrike" kern="1200" baseline="0" dirty="0" smtClean="0">
                <a:solidFill>
                  <a:schemeClr val="tx1"/>
                </a:solidFill>
                <a:effectLst/>
                <a:latin typeface="+mn-lt"/>
                <a:ea typeface="+mn-ea"/>
                <a:cs typeface="+mn-cs"/>
              </a:rPr>
              <a:t>various institutes at </a:t>
            </a:r>
            <a:r>
              <a:rPr lang="en-US" sz="1200" b="0" i="0" u="none" strike="noStrike" kern="1200" dirty="0" smtClean="0">
                <a:solidFill>
                  <a:schemeClr val="tx1"/>
                </a:solidFill>
                <a:effectLst/>
                <a:latin typeface="+mn-lt"/>
                <a:ea typeface="+mn-ea"/>
                <a:cs typeface="+mn-cs"/>
              </a:rPr>
              <a:t>NIH, NEA,</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and Administration for Children and Families, to create and distribute metadata</a:t>
            </a:r>
            <a:r>
              <a:rPr lang="en-US" sz="1200" b="0" i="0" u="none" strike="noStrike" kern="1200" baseline="0" dirty="0" smtClean="0">
                <a:solidFill>
                  <a:schemeClr val="tx1"/>
                </a:solidFill>
                <a:effectLst/>
                <a:latin typeface="+mn-lt"/>
                <a:ea typeface="+mn-ea"/>
                <a:cs typeface="+mn-cs"/>
              </a:rPr>
              <a:t>-rich </a:t>
            </a:r>
            <a:r>
              <a:rPr lang="en-US" sz="1200" b="0" i="0" u="none" strike="noStrike" kern="1200" dirty="0" smtClean="0">
                <a:solidFill>
                  <a:schemeClr val="tx1"/>
                </a:solidFill>
                <a:effectLst/>
                <a:latin typeface="+mn-lt"/>
                <a:ea typeface="+mn-ea"/>
                <a:cs typeface="+mn-cs"/>
              </a:rPr>
              <a:t>data</a:t>
            </a:r>
            <a:r>
              <a:rPr lang="en-US" sz="1200" b="0" i="0" u="none" strike="noStrike" kern="1200" dirty="0">
                <a:solidFill>
                  <a:schemeClr val="tx1"/>
                </a:solidFill>
                <a:effectLst/>
                <a:latin typeface="+mn-lt"/>
                <a:ea typeface="+mn-ea"/>
                <a:cs typeface="+mn-cs"/>
              </a:rPr>
              <a:t>.</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6221F9-756A-A743-BF10-DB3361516913}" type="slidenum">
              <a:rPr lang="en-US" smtClean="0"/>
              <a:t>2</a:t>
            </a:fld>
            <a:endParaRPr lang="en-US"/>
          </a:p>
        </p:txBody>
      </p:sp>
    </p:spTree>
    <p:extLst>
      <p:ext uri="{BB962C8B-B14F-4D97-AF65-F5344CB8AC3E}">
        <p14:creationId xmlns:p14="http://schemas.microsoft.com/office/powerpoint/2010/main" val="176024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Because of the Flint water crisis, there has</a:t>
            </a:r>
            <a:r>
              <a:rPr lang="en-US" sz="1200" b="0" i="0" u="none" strike="noStrike" kern="1200" baseline="0" dirty="0" smtClean="0">
                <a:solidFill>
                  <a:schemeClr val="tx1"/>
                </a:solidFill>
                <a:effectLst/>
                <a:latin typeface="+mn-lt"/>
                <a:ea typeface="+mn-ea"/>
                <a:cs typeface="+mn-cs"/>
              </a:rPr>
              <a:t> been an increased amount of </a:t>
            </a:r>
            <a:r>
              <a:rPr lang="en-US" sz="1200" b="0" i="0" u="none" strike="noStrike" kern="1200" dirty="0" smtClean="0">
                <a:solidFill>
                  <a:schemeClr val="tx1"/>
                </a:solidFill>
                <a:effectLst/>
                <a:latin typeface="+mn-lt"/>
                <a:ea typeface="+mn-ea"/>
                <a:cs typeface="+mn-cs"/>
              </a:rPr>
              <a:t>research about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impact of the lead in the water efforts</a:t>
            </a:r>
            <a:r>
              <a:rPr lang="en-US" sz="1200" b="0" i="0" u="none" strike="noStrike" kern="1200" baseline="0" dirty="0" smtClean="0">
                <a:solidFill>
                  <a:schemeClr val="tx1"/>
                </a:solidFill>
                <a:effectLst/>
                <a:latin typeface="+mn-lt"/>
                <a:ea typeface="+mn-ea"/>
                <a:cs typeface="+mn-cs"/>
              </a:rPr>
              <a:t> to </a:t>
            </a:r>
            <a:r>
              <a:rPr lang="en-US" sz="1200" b="0" i="0" u="none" strike="noStrike" kern="1200" dirty="0" smtClean="0">
                <a:solidFill>
                  <a:schemeClr val="tx1"/>
                </a:solidFill>
                <a:effectLst/>
                <a:latin typeface="+mn-lt"/>
                <a:ea typeface="+mn-ea"/>
                <a:cs typeface="+mn-cs"/>
              </a:rPr>
              <a:t>rebuild the health of the community along with strengthening the economic</a:t>
            </a:r>
            <a:r>
              <a:rPr lang="en-US" sz="1200" b="0" i="0" u="none" strike="noStrike" kern="1200" baseline="0" dirty="0" smtClean="0">
                <a:solidFill>
                  <a:schemeClr val="tx1"/>
                </a:solidFill>
                <a:effectLst/>
                <a:latin typeface="+mn-lt"/>
                <a:ea typeface="+mn-ea"/>
                <a:cs typeface="+mn-cs"/>
              </a:rPr>
              <a:t> and social base in Flint because we know that the issues are interconnected.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U-M; U-M Flint and MSU are partnering with the Flint community to coordinate this research.</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One of the initiatives from this partnership has been to build Open Data Flint -- a online access point for the community to the research that is ongoing.</a:t>
            </a:r>
          </a:p>
          <a:p>
            <a:endParaRPr lang="en-US" dirty="0"/>
          </a:p>
        </p:txBody>
      </p:sp>
      <p:sp>
        <p:nvSpPr>
          <p:cNvPr id="4" name="Slide Number Placeholder 3"/>
          <p:cNvSpPr>
            <a:spLocks noGrp="1"/>
          </p:cNvSpPr>
          <p:nvPr>
            <p:ph type="sldNum" sz="quarter" idx="10"/>
          </p:nvPr>
        </p:nvSpPr>
        <p:spPr/>
        <p:txBody>
          <a:bodyPr/>
          <a:lstStyle/>
          <a:p>
            <a:fld id="{916221F9-756A-A743-BF10-DB3361516913}" type="slidenum">
              <a:rPr lang="en-US" smtClean="0"/>
              <a:t>3</a:t>
            </a:fld>
            <a:endParaRPr lang="en-US"/>
          </a:p>
        </p:txBody>
      </p:sp>
    </p:spTree>
    <p:extLst>
      <p:ext uri="{BB962C8B-B14F-4D97-AF65-F5344CB8AC3E}">
        <p14:creationId xmlns:p14="http://schemas.microsoft.com/office/powerpoint/2010/main" val="51985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of the novel</a:t>
            </a:r>
            <a:r>
              <a:rPr lang="en-US" sz="1200" b="0" i="0" u="none" strike="noStrike" kern="1200" baseline="0" dirty="0" smtClean="0">
                <a:solidFill>
                  <a:schemeClr val="tx1"/>
                </a:solidFill>
                <a:effectLst/>
                <a:latin typeface="+mn-lt"/>
                <a:ea typeface="+mn-ea"/>
                <a:cs typeface="+mn-cs"/>
              </a:rPr>
              <a:t> aspects</a:t>
            </a:r>
            <a:r>
              <a:rPr lang="en-US" sz="1200" b="0" i="0" u="none" strike="noStrike" kern="1200" dirty="0" smtClean="0">
                <a:solidFill>
                  <a:schemeClr val="tx1"/>
                </a:solidFill>
                <a:effectLst/>
                <a:latin typeface="+mn-lt"/>
                <a:ea typeface="+mn-ea"/>
                <a:cs typeface="+mn-cs"/>
              </a:rPr>
              <a:t> of our Open Data model</a:t>
            </a:r>
            <a:r>
              <a:rPr lang="en-US" sz="1200" b="0" i="0" u="none" strike="noStrike" kern="1200" baseline="0" dirty="0" smtClean="0">
                <a:solidFill>
                  <a:schemeClr val="tx1"/>
                </a:solidFill>
                <a:effectLst/>
                <a:latin typeface="+mn-lt"/>
                <a:ea typeface="+mn-ea"/>
                <a:cs typeface="+mn-cs"/>
              </a:rPr>
              <a:t> is that it comes from </a:t>
            </a:r>
            <a:r>
              <a:rPr lang="en-US" sz="1200" b="0" i="0" u="none" strike="noStrike" kern="1200" dirty="0" smtClean="0">
                <a:solidFill>
                  <a:schemeClr val="tx1"/>
                </a:solidFill>
                <a:effectLst/>
                <a:latin typeface="+mn-lt"/>
                <a:ea typeface="+mn-ea"/>
                <a:cs typeface="+mn-cs"/>
              </a:rPr>
              <a:t>a community </a:t>
            </a:r>
            <a:r>
              <a:rPr lang="en-US" sz="1200" b="0" i="0" u="none" strike="noStrike" kern="1200" baseline="0" dirty="0" smtClean="0">
                <a:solidFill>
                  <a:schemeClr val="tx1"/>
                </a:solidFill>
                <a:effectLst/>
                <a:latin typeface="+mn-lt"/>
                <a:ea typeface="+mn-ea"/>
                <a:cs typeface="+mn-cs"/>
              </a:rPr>
              <a:t>and</a:t>
            </a:r>
            <a:r>
              <a:rPr lang="en-US" sz="1200" b="0" i="0" u="none" strike="noStrike" kern="1200" dirty="0" smtClean="0">
                <a:solidFill>
                  <a:schemeClr val="tx1"/>
                </a:solidFill>
                <a:effectLst/>
                <a:latin typeface="+mn-lt"/>
                <a:ea typeface="+mn-ea"/>
                <a:cs typeface="+mn-cs"/>
              </a:rPr>
              <a:t> academic partnership.</a:t>
            </a:r>
            <a:r>
              <a:rPr lang="en-US" sz="1200" b="0" i="0" u="none" strike="noStrike" kern="1200" baseline="0" dirty="0" smtClean="0">
                <a:solidFill>
                  <a:schemeClr val="tx1"/>
                </a:solidFill>
                <a:effectLst/>
                <a:latin typeface="+mn-lt"/>
                <a:ea typeface="+mn-ea"/>
                <a:cs typeface="+mn-cs"/>
              </a:rPr>
              <a:t>  Our </a:t>
            </a:r>
            <a:r>
              <a:rPr lang="en-US" sz="1200" b="0" i="0" kern="1200" dirty="0" smtClean="0">
                <a:solidFill>
                  <a:schemeClr val="tx1"/>
                </a:solidFill>
                <a:effectLst/>
                <a:latin typeface="+mn-lt"/>
                <a:ea typeface="+mn-ea"/>
                <a:cs typeface="+mn-cs"/>
              </a:rPr>
              <a:t>Community Based Organization Partners is an umbrella organization comprised of Community Based Organizations </a:t>
            </a:r>
            <a:r>
              <a:rPr lang="en-US" sz="1200" b="0" i="0" kern="1200" baseline="0" dirty="0" smtClean="0">
                <a:solidFill>
                  <a:schemeClr val="tx1"/>
                </a:solidFill>
                <a:effectLst/>
                <a:latin typeface="+mn-lt"/>
                <a:ea typeface="+mn-ea"/>
                <a:cs typeface="+mn-cs"/>
              </a:rPr>
              <a:t> who together are </a:t>
            </a:r>
            <a:r>
              <a:rPr lang="en-US" sz="1200" b="0" i="0" kern="1200" dirty="0" smtClean="0">
                <a:solidFill>
                  <a:schemeClr val="tx1"/>
                </a:solidFill>
                <a:effectLst/>
                <a:latin typeface="+mn-lt"/>
                <a:ea typeface="+mn-ea"/>
                <a:cs typeface="+mn-cs"/>
              </a:rPr>
              <a:t>tasked to educate, train, research and mobilize underrepresented, underserved, and under-resourced grass root communities. This organization is working to achieve equity in health and social justice priorities.</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smtClean="0">
              <a:solidFill>
                <a:schemeClr val="tx1"/>
              </a:solidFill>
              <a:effectLst/>
              <a:latin typeface="+mn-lt"/>
              <a:ea typeface="+mn-ea"/>
              <a:cs typeface="+mn-cs"/>
            </a:endParaRPr>
          </a:p>
          <a:p>
            <a:pPr rtl="0" fontAlgn="base"/>
            <a:r>
              <a:rPr lang="en-US" sz="1200" b="0" i="0" u="none" strike="noStrike" kern="1200" smtClean="0">
                <a:solidFill>
                  <a:schemeClr val="tx1"/>
                </a:solidFill>
                <a:effectLst/>
                <a:latin typeface="+mn-lt"/>
                <a:ea typeface="+mn-ea"/>
                <a:cs typeface="+mn-cs"/>
              </a:rPr>
              <a:t>Community </a:t>
            </a:r>
            <a:r>
              <a:rPr lang="en-US" sz="1200" b="0" i="0" u="none" strike="noStrike" kern="1200" dirty="0" smtClean="0">
                <a:solidFill>
                  <a:schemeClr val="tx1"/>
                </a:solidFill>
                <a:effectLst/>
                <a:latin typeface="+mn-lt"/>
                <a:ea typeface="+mn-ea"/>
                <a:cs typeface="+mn-cs"/>
              </a:rPr>
              <a:t>partners in Flint help</a:t>
            </a:r>
            <a:r>
              <a:rPr lang="en-US" sz="1200" b="0" i="0" u="none" strike="noStrike" kern="1200" baseline="0" dirty="0" smtClean="0">
                <a:solidFill>
                  <a:schemeClr val="tx1"/>
                </a:solidFill>
                <a:effectLst/>
                <a:latin typeface="+mn-lt"/>
                <a:ea typeface="+mn-ea"/>
                <a:cs typeface="+mn-cs"/>
              </a:rPr>
              <a:t> us </a:t>
            </a:r>
            <a:r>
              <a:rPr lang="en-US" sz="1200" b="0" i="0" u="none" strike="noStrike" kern="1200" dirty="0" smtClean="0">
                <a:solidFill>
                  <a:schemeClr val="tx1"/>
                </a:solidFill>
                <a:effectLst/>
                <a:latin typeface="+mn-lt"/>
                <a:ea typeface="+mn-ea"/>
                <a:cs typeface="+mn-cs"/>
              </a:rPr>
              <a:t>select our data acquisition priorities</a:t>
            </a:r>
            <a:r>
              <a:rPr lang="en-US" sz="1200" b="0" i="0" u="none" strike="noStrike" kern="1200" baseline="0" dirty="0" smtClean="0">
                <a:solidFill>
                  <a:schemeClr val="tx1"/>
                </a:solidFill>
                <a:effectLst/>
                <a:latin typeface="+mn-lt"/>
                <a:ea typeface="+mn-ea"/>
                <a:cs typeface="+mn-cs"/>
              </a:rPr>
              <a:t> and give </a:t>
            </a:r>
            <a:r>
              <a:rPr lang="en-US" sz="1200" b="0" i="0" u="none" strike="noStrike" kern="1200" dirty="0" smtClean="0">
                <a:solidFill>
                  <a:schemeClr val="tx1"/>
                </a:solidFill>
                <a:effectLst/>
                <a:latin typeface="+mn-lt"/>
                <a:ea typeface="+mn-ea"/>
                <a:cs typeface="+mn-cs"/>
              </a:rPr>
              <a:t>advise on developing</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access and the community’s capability for using</a:t>
            </a:r>
            <a:r>
              <a:rPr lang="en-US" sz="1200" b="0" i="0" u="none" strike="noStrike" kern="1200" baseline="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rPr>
              <a:t>data.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We are committed to ongoing e</a:t>
            </a:r>
            <a:r>
              <a:rPr lang="en-US" sz="1200" b="0" i="0" u="none" strike="noStrike" kern="1200" dirty="0" smtClean="0">
                <a:solidFill>
                  <a:schemeClr val="tx1"/>
                </a:solidFill>
                <a:effectLst/>
                <a:latin typeface="+mn-lt"/>
                <a:ea typeface="+mn-ea"/>
                <a:cs typeface="+mn-cs"/>
              </a:rPr>
              <a:t>valuation of what we build so that we can re-engineer our content and delivery of the content for even greater impact.</a:t>
            </a: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6221F9-756A-A743-BF10-DB3361516913}" type="slidenum">
              <a:rPr lang="en-US" smtClean="0"/>
              <a:t>4</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opendataflint.org</a:t>
            </a:r>
            <a:r>
              <a:rPr lang="en-US" sz="1200" b="0" i="0" u="none" strike="noStrike" kern="1200" baseline="0" dirty="0" smtClean="0">
                <a:solidFill>
                  <a:schemeClr val="tx1"/>
                </a:solidFill>
                <a:effectLst/>
                <a:latin typeface="+mn-lt"/>
                <a:ea typeface="+mn-ea"/>
                <a:cs typeface="+mn-cs"/>
              </a:rPr>
              <a:t> is a simple web page linking to several data sets about Flint. This is a word cloud of the data descriptions. </a:t>
            </a:r>
          </a:p>
          <a:p>
            <a:pPr rtl="0"/>
            <a:endParaRPr lang="en-US" b="0" dirty="0" smtClean="0">
              <a:effectLst/>
            </a:endParaRPr>
          </a:p>
          <a:p>
            <a:pPr rtl="0" fontAlgn="base"/>
            <a:r>
              <a:rPr lang="en-US" sz="1200" b="0" i="0" u="none" strike="noStrike" kern="1200" dirty="0" smtClean="0">
                <a:solidFill>
                  <a:schemeClr val="tx1"/>
                </a:solidFill>
                <a:effectLst/>
                <a:latin typeface="+mn-lt"/>
                <a:ea typeface="+mn-ea"/>
                <a:cs typeface="+mn-cs"/>
              </a:rPr>
              <a:t>We are working with several long-term longitudinal studies funded by NIH conducted</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in the Flint community following adolescence and young adults over</a:t>
            </a:r>
            <a:r>
              <a:rPr lang="en-US" sz="1200" b="0" i="0" u="none" strike="noStrike" kern="1200" baseline="0" dirty="0" smtClean="0">
                <a:solidFill>
                  <a:schemeClr val="tx1"/>
                </a:solidFill>
                <a:effectLst/>
                <a:latin typeface="+mn-lt"/>
                <a:ea typeface="+mn-ea"/>
                <a:cs typeface="+mn-cs"/>
              </a:rPr>
              <a:t> time to add data.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Some of the data have access restrictions. These</a:t>
            </a:r>
            <a:r>
              <a:rPr lang="en-US" sz="1200" b="0" i="0" u="none" strike="noStrike" kern="1200" baseline="0" dirty="0" smtClean="0">
                <a:solidFill>
                  <a:schemeClr val="tx1"/>
                </a:solidFill>
                <a:effectLst/>
                <a:latin typeface="+mn-lt"/>
                <a:ea typeface="+mn-ea"/>
                <a:cs typeface="+mn-cs"/>
              </a:rPr>
              <a:t> r</a:t>
            </a:r>
            <a:r>
              <a:rPr lang="en-US" sz="1200" b="0" i="0" u="none" strike="noStrike" kern="1200" dirty="0" smtClean="0">
                <a:solidFill>
                  <a:schemeClr val="tx1"/>
                </a:solidFill>
                <a:effectLst/>
                <a:latin typeface="+mn-lt"/>
                <a:ea typeface="+mn-ea"/>
                <a:cs typeface="+mn-cs"/>
              </a:rPr>
              <a:t>estricted data can also be open data. We support users wishing to gain access to the restricted data to meet the access requirements.</a:t>
            </a:r>
          </a:p>
        </p:txBody>
      </p:sp>
      <p:sp>
        <p:nvSpPr>
          <p:cNvPr id="4" name="Slide Number Placeholder 3"/>
          <p:cNvSpPr>
            <a:spLocks noGrp="1"/>
          </p:cNvSpPr>
          <p:nvPr>
            <p:ph type="sldNum" sz="quarter" idx="10"/>
          </p:nvPr>
        </p:nvSpPr>
        <p:spPr/>
        <p:txBody>
          <a:bodyPr/>
          <a:lstStyle/>
          <a:p>
            <a:fld id="{916221F9-756A-A743-BF10-DB3361516913}" type="slidenum">
              <a:rPr lang="en-US" smtClean="0"/>
              <a:t>5</a:t>
            </a:fld>
            <a:endParaRPr lang="en-US"/>
          </a:p>
        </p:txBody>
      </p:sp>
    </p:spTree>
    <p:extLst>
      <p:ext uri="{BB962C8B-B14F-4D97-AF65-F5344CB8AC3E}">
        <p14:creationId xmlns:p14="http://schemas.microsoft.com/office/powerpoint/2010/main" val="230774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One of the ways we reach communities and broader public is developing infographics</a:t>
            </a:r>
            <a:r>
              <a:rPr lang="en-US" sz="1200" b="0" i="0" u="none" strike="noStrike" kern="1200" baseline="0" dirty="0" smtClean="0">
                <a:solidFill>
                  <a:schemeClr val="tx1"/>
                </a:solidFill>
                <a:effectLst/>
                <a:latin typeface="+mn-lt"/>
                <a:ea typeface="+mn-ea"/>
                <a:cs typeface="+mn-cs"/>
              </a:rPr>
              <a:t> and data visualizations. The infographic of the left is a new infographic about pregnancy in Flint and GC.</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Infographics are an accessible way to summarize data and inform the public. However, selecting what to present to the public can</a:t>
            </a:r>
            <a:r>
              <a:rPr lang="en-US" sz="1200" b="0" i="0" u="none" strike="noStrike" kern="1200" baseline="0" dirty="0" smtClean="0">
                <a:solidFill>
                  <a:schemeClr val="tx1"/>
                </a:solidFill>
                <a:effectLst/>
                <a:latin typeface="+mn-lt"/>
                <a:ea typeface="+mn-ea"/>
                <a:cs typeface="+mn-cs"/>
              </a:rPr>
              <a:t> be </a:t>
            </a:r>
            <a:r>
              <a:rPr lang="en-US" sz="1200" b="0" i="0" u="none" strike="noStrike" kern="1200" dirty="0" smtClean="0">
                <a:solidFill>
                  <a:schemeClr val="tx1"/>
                </a:solidFill>
                <a:effectLst/>
                <a:latin typeface="+mn-lt"/>
                <a:ea typeface="+mn-ea"/>
                <a:cs typeface="+mn-cs"/>
              </a:rPr>
              <a:t>subjective. We select priorities for infographics wand data visualization</a:t>
            </a:r>
            <a:r>
              <a:rPr lang="en-US" sz="1200" b="0" i="0" u="none" strike="noStrike" kern="1200" baseline="0" dirty="0" smtClean="0">
                <a:solidFill>
                  <a:schemeClr val="tx1"/>
                </a:solidFill>
                <a:effectLst/>
                <a:latin typeface="+mn-lt"/>
                <a:ea typeface="+mn-ea"/>
                <a:cs typeface="+mn-cs"/>
              </a:rPr>
              <a:t> w</a:t>
            </a:r>
            <a:r>
              <a:rPr lang="en-US" sz="1200" b="0" i="0" u="none" strike="noStrike" kern="1200" dirty="0" smtClean="0">
                <a:solidFill>
                  <a:schemeClr val="tx1"/>
                </a:solidFill>
                <a:effectLst/>
                <a:latin typeface="+mn-lt"/>
                <a:ea typeface="+mn-ea"/>
                <a:cs typeface="+mn-cs"/>
              </a:rPr>
              <a:t>ith input from our community partners. </a:t>
            </a:r>
          </a:p>
        </p:txBody>
      </p:sp>
      <p:sp>
        <p:nvSpPr>
          <p:cNvPr id="4" name="Slide Number Placeholder 3"/>
          <p:cNvSpPr>
            <a:spLocks noGrp="1"/>
          </p:cNvSpPr>
          <p:nvPr>
            <p:ph type="sldNum" sz="quarter" idx="10"/>
          </p:nvPr>
        </p:nvSpPr>
        <p:spPr/>
        <p:txBody>
          <a:bodyPr/>
          <a:lstStyle/>
          <a:p>
            <a:fld id="{916221F9-756A-A743-BF10-DB3361516913}" type="slidenum">
              <a:rPr lang="en-US" smtClean="0"/>
              <a:t>6</a:t>
            </a:fld>
            <a:endParaRPr lang="en-US"/>
          </a:p>
        </p:txBody>
      </p:sp>
    </p:spTree>
    <p:extLst>
      <p:ext uri="{BB962C8B-B14F-4D97-AF65-F5344CB8AC3E}">
        <p14:creationId xmlns:p14="http://schemas.microsoft.com/office/powerpoint/2010/main" val="427283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Data without the ability to use it is simply</a:t>
            </a:r>
            <a:r>
              <a:rPr lang="en-US" sz="1200" b="0" i="0" u="none" strike="noStrike" kern="1200" baseline="0" dirty="0" smtClean="0">
                <a:solidFill>
                  <a:schemeClr val="tx1"/>
                </a:solidFill>
                <a:effectLst/>
                <a:latin typeface="+mn-lt"/>
                <a:ea typeface="+mn-ea"/>
                <a:cs typeface="+mn-cs"/>
              </a:rPr>
              <a:t> less valuable. </a:t>
            </a:r>
            <a:r>
              <a:rPr lang="en-US" sz="1200" b="0" i="0" u="none" strike="noStrike" kern="1200" dirty="0" smtClean="0">
                <a:solidFill>
                  <a:schemeClr val="tx1"/>
                </a:solidFill>
                <a:effectLst/>
                <a:latin typeface="+mn-lt"/>
                <a:ea typeface="+mn-ea"/>
                <a:cs typeface="+mn-cs"/>
              </a:rPr>
              <a:t>ICPSR is known for training in data and data use – mainly to research audiences.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We will take our training to the Flint community next summer and promote</a:t>
            </a:r>
            <a:r>
              <a:rPr lang="en-US" sz="1200" b="0" i="0" u="none" strike="noStrike" kern="1200" baseline="0" dirty="0" smtClean="0">
                <a:solidFill>
                  <a:schemeClr val="tx1"/>
                </a:solidFill>
                <a:effectLst/>
                <a:latin typeface="+mn-lt"/>
                <a:ea typeface="+mn-ea"/>
                <a:cs typeface="+mn-cs"/>
              </a:rPr>
              <a:t> the Ann Arbor summer program in the Flint community</a:t>
            </a:r>
            <a:r>
              <a:rPr lang="en-US" sz="1200" b="0" i="0" u="none" strike="noStrike" kern="1200" dirty="0" smtClean="0">
                <a:solidFill>
                  <a:schemeClr val="tx1"/>
                </a:solidFill>
                <a:effectLst/>
                <a:latin typeface="+mn-lt"/>
                <a:ea typeface="+mn-ea"/>
                <a:cs typeface="+mn-cs"/>
              </a:rPr>
              <a:t>.</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We aim to increase data literacy in the community</a:t>
            </a:r>
            <a:r>
              <a:rPr lang="en-US" sz="1200" b="0" i="0" u="none" strike="noStrike" kern="1200" baseline="0" dirty="0" smtClean="0">
                <a:solidFill>
                  <a:schemeClr val="tx1"/>
                </a:solidFill>
                <a:effectLst/>
                <a:latin typeface="+mn-lt"/>
                <a:ea typeface="+mn-ea"/>
                <a:cs typeface="+mn-cs"/>
              </a:rPr>
              <a:t> and to help user audiences including </a:t>
            </a:r>
            <a:r>
              <a:rPr lang="en-US" sz="1200" b="0" i="0" u="none" strike="noStrike" kern="1200" baseline="0" dirty="0" err="1" smtClean="0">
                <a:solidFill>
                  <a:schemeClr val="tx1"/>
                </a:solidFill>
                <a:effectLst/>
                <a:latin typeface="+mn-lt"/>
                <a:ea typeface="+mn-ea"/>
                <a:cs typeface="+mn-cs"/>
              </a:rPr>
              <a:t>infomediaries</a:t>
            </a:r>
            <a:r>
              <a:rPr lang="en-US" sz="1200" b="0" i="0" u="none" strike="noStrike" kern="1200" baseline="0" dirty="0" smtClean="0">
                <a:solidFill>
                  <a:schemeClr val="tx1"/>
                </a:solidFill>
                <a:effectLst/>
                <a:latin typeface="+mn-lt"/>
                <a:ea typeface="+mn-ea"/>
                <a:cs typeface="+mn-cs"/>
              </a:rPr>
              <a:t> and citizen scientists use the Flint data at a higher level.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We believe that </a:t>
            </a:r>
            <a:r>
              <a:rPr lang="en-US" sz="1200" b="0" i="0" u="none" strike="noStrike" kern="1200" baseline="0" dirty="0" smtClean="0">
                <a:solidFill>
                  <a:schemeClr val="tx1"/>
                </a:solidFill>
                <a:effectLst/>
                <a:latin typeface="+mn-lt"/>
                <a:ea typeface="+mn-ea"/>
                <a:cs typeface="+mn-cs"/>
              </a:rPr>
              <a:t>Open Data Flint is a model for increasing community access and capacity for data as well as ensuring the data is accessible for the long-term because it is part of a sustainable repository.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Thank you.</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6221F9-756A-A743-BF10-DB3361516913}" type="slidenum">
              <a:rPr lang="en-US" smtClean="0"/>
              <a:t>7</a:t>
            </a:fld>
            <a:endParaRPr lang="en-US"/>
          </a:p>
        </p:txBody>
      </p:sp>
    </p:spTree>
    <p:extLst>
      <p:ext uri="{BB962C8B-B14F-4D97-AF65-F5344CB8AC3E}">
        <p14:creationId xmlns:p14="http://schemas.microsoft.com/office/powerpoint/2010/main" val="205036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FAE598-C301-0744-8E15-AFED26E2F0CE}"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E598-C301-0744-8E15-AFED26E2F0CE}"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20380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E598-C301-0744-8E15-AFED26E2F0CE}"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07721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FAE598-C301-0744-8E15-AFED26E2F0CE}"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68074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FAE598-C301-0744-8E15-AFED26E2F0CE}"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1187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FAE598-C301-0744-8E15-AFED26E2F0CE}"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31159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FAE598-C301-0744-8E15-AFED26E2F0CE}" type="datetimeFigureOut">
              <a:rPr lang="en-US" smtClean="0"/>
              <a:t>9/28/16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213109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FAE598-C301-0744-8E15-AFED26E2F0CE}" type="datetimeFigureOut">
              <a:rPr lang="en-US" smtClean="0"/>
              <a:t>9/28/16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58150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FAE598-C301-0744-8E15-AFED26E2F0CE}"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88516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FAE598-C301-0744-8E15-AFED26E2F0CE}"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36763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FAE598-C301-0744-8E15-AFED26E2F0CE}"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296C3C-5D17-E446-A16F-F84D0D6332C4}" type="slidenum">
              <a:rPr lang="en-US" smtClean="0"/>
              <a:t>‹#›</a:t>
            </a:fld>
            <a:endParaRPr lang="en-US"/>
          </a:p>
        </p:txBody>
      </p:sp>
    </p:spTree>
    <p:extLst>
      <p:ext uri="{BB962C8B-B14F-4D97-AF65-F5344CB8AC3E}">
        <p14:creationId xmlns:p14="http://schemas.microsoft.com/office/powerpoint/2010/main" val="13814847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AE598-C301-0744-8E15-AFED26E2F0CE}" type="datetimeFigureOut">
              <a:rPr lang="en-US" smtClean="0"/>
              <a:t>9/28/16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96C3C-5D17-E446-A16F-F84D0D6332C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055" b="754"/>
          <a:stretch/>
        </p:blipFill>
        <p:spPr>
          <a:xfrm>
            <a:off x="-44604" y="-64483"/>
            <a:ext cx="12281208" cy="7021873"/>
          </a:xfrm>
          <a:prstGeom prst="rect">
            <a:avLst/>
          </a:prstGeom>
        </p:spPr>
      </p:pic>
      <p:sp>
        <p:nvSpPr>
          <p:cNvPr id="6" name="Rectangle 5"/>
          <p:cNvSpPr/>
          <p:nvPr/>
        </p:nvSpPr>
        <p:spPr>
          <a:xfrm>
            <a:off x="-44604" y="-44604"/>
            <a:ext cx="12300657" cy="6982116"/>
          </a:xfrm>
          <a:prstGeom prst="rect">
            <a:avLst/>
          </a:prstGeom>
          <a:solidFill>
            <a:schemeClr val="bg2">
              <a:lumMod val="2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20650" y="5639719"/>
            <a:ext cx="6718852" cy="1107281"/>
          </a:xfrm>
        </p:spPr>
        <p:txBody>
          <a:bodyPr>
            <a:normAutofit/>
          </a:bodyPr>
          <a:lstStyle/>
          <a:p>
            <a:r>
              <a:rPr lang="en-US" sz="4000" b="1" dirty="0" err="1" smtClean="0">
                <a:solidFill>
                  <a:schemeClr val="bg1"/>
                </a:solidFill>
                <a:latin typeface="Raleway" charset="0"/>
                <a:ea typeface="Raleway" charset="0"/>
                <a:cs typeface="Raleway" charset="0"/>
              </a:rPr>
              <a:t>opendataflint.org</a:t>
            </a:r>
            <a:endParaRPr lang="en-US" sz="4000" b="1" dirty="0">
              <a:solidFill>
                <a:schemeClr val="bg1"/>
              </a:solidFill>
              <a:latin typeface="Raleway" charset="0"/>
              <a:ea typeface="Raleway" charset="0"/>
              <a:cs typeface="Raleway" charset="0"/>
            </a:endParaRPr>
          </a:p>
        </p:txBody>
      </p:sp>
      <p:grpSp>
        <p:nvGrpSpPr>
          <p:cNvPr id="9" name="Group 8"/>
          <p:cNvGrpSpPr/>
          <p:nvPr/>
        </p:nvGrpSpPr>
        <p:grpSpPr>
          <a:xfrm>
            <a:off x="2855959" y="3299528"/>
            <a:ext cx="6499530" cy="1163054"/>
            <a:chOff x="570018" y="5188760"/>
            <a:chExt cx="6499530" cy="1163054"/>
          </a:xfrm>
        </p:grpSpPr>
        <p:sp>
          <p:nvSpPr>
            <p:cNvPr id="10" name="Rectangle 9"/>
            <p:cNvSpPr/>
            <p:nvPr/>
          </p:nvSpPr>
          <p:spPr>
            <a:xfrm>
              <a:off x="570018" y="5188760"/>
              <a:ext cx="6499530" cy="1163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0022" y="5262455"/>
              <a:ext cx="6091732"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Open Data Flint</a:t>
              </a:r>
              <a:endParaRPr lang="en-US" sz="6000" b="1" dirty="0">
                <a:solidFill>
                  <a:schemeClr val="bg1"/>
                </a:solidFill>
                <a:latin typeface="Raleway Black" charset="0"/>
                <a:ea typeface="Raleway Black" charset="0"/>
                <a:cs typeface="Raleway Black" charset="0"/>
              </a:endParaRPr>
            </a:p>
          </p:txBody>
        </p:sp>
      </p:grpSp>
      <p:sp>
        <p:nvSpPr>
          <p:cNvPr id="16" name="Rectangle 15"/>
          <p:cNvSpPr/>
          <p:nvPr/>
        </p:nvSpPr>
        <p:spPr>
          <a:xfrm>
            <a:off x="5870713" y="5348766"/>
            <a:ext cx="6385340" cy="1588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052" y="5351016"/>
            <a:ext cx="6321287" cy="1536197"/>
          </a:xfrm>
          <a:prstGeom prst="rect">
            <a:avLst/>
          </a:prstGeom>
        </p:spPr>
      </p:pic>
    </p:spTree>
    <p:extLst>
      <p:ext uri="{BB962C8B-B14F-4D97-AF65-F5344CB8AC3E}">
        <p14:creationId xmlns:p14="http://schemas.microsoft.com/office/powerpoint/2010/main" val="2139517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79300" cy="6876135"/>
          </a:xfrm>
          <a:prstGeom prst="rect">
            <a:avLst/>
          </a:prstGeom>
        </p:spPr>
      </p:pic>
      <p:sp>
        <p:nvSpPr>
          <p:cNvPr id="15" name="Rectangle 14"/>
          <p:cNvSpPr/>
          <p:nvPr/>
        </p:nvSpPr>
        <p:spPr>
          <a:xfrm>
            <a:off x="0" y="-29863"/>
            <a:ext cx="12192000" cy="6858000"/>
          </a:xfrm>
          <a:prstGeom prst="rect">
            <a:avLst/>
          </a:prstGeom>
          <a:solidFill>
            <a:schemeClr val="bg2">
              <a:lumMod val="5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455013" y="4338491"/>
            <a:ext cx="4240733" cy="1163054"/>
            <a:chOff x="-297574" y="6790939"/>
            <a:chExt cx="4240733" cy="1163054"/>
          </a:xfrm>
        </p:grpSpPr>
        <p:sp>
          <p:nvSpPr>
            <p:cNvPr id="17" name="Rectangle 16"/>
            <p:cNvSpPr/>
            <p:nvPr/>
          </p:nvSpPr>
          <p:spPr>
            <a:xfrm>
              <a:off x="-297574" y="6790939"/>
              <a:ext cx="4240733"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6013" y="6797698"/>
              <a:ext cx="3857146"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Metadata</a:t>
              </a:r>
              <a:endParaRPr lang="en-US" sz="6000" b="1" dirty="0">
                <a:solidFill>
                  <a:schemeClr val="bg1"/>
                </a:solidFill>
                <a:latin typeface="Raleway Black" charset="0"/>
                <a:ea typeface="Raleway Black" charset="0"/>
                <a:cs typeface="Raleway Black" charset="0"/>
              </a:endParaRPr>
            </a:p>
          </p:txBody>
        </p:sp>
      </p:grpSp>
      <p:sp>
        <p:nvSpPr>
          <p:cNvPr id="20" name="Title 1"/>
          <p:cNvSpPr txBox="1">
            <a:spLocks/>
          </p:cNvSpPr>
          <p:nvPr/>
        </p:nvSpPr>
        <p:spPr>
          <a:xfrm>
            <a:off x="199755" y="2879055"/>
            <a:ext cx="8106136" cy="1325563"/>
          </a:xfrm>
          <a:prstGeom prst="rect">
            <a:avLst/>
          </a:prstGeom>
          <a:effectLst>
            <a:outerShdw dist="25400" dir="1200000" algn="l" rotWithShape="0">
              <a:prstClr val="black">
                <a:alpha val="29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smtClean="0">
                <a:solidFill>
                  <a:schemeClr val="bg1"/>
                </a:solidFill>
                <a:latin typeface="Raleway" charset="0"/>
                <a:ea typeface="Raleway" charset="0"/>
                <a:cs typeface="Raleway" charset="0"/>
              </a:rPr>
              <a:t>ICPSR excels at</a:t>
            </a:r>
          </a:p>
        </p:txBody>
      </p:sp>
      <p:sp>
        <p:nvSpPr>
          <p:cNvPr id="22" name="Title 1"/>
          <p:cNvSpPr txBox="1">
            <a:spLocks/>
          </p:cNvSpPr>
          <p:nvPr/>
        </p:nvSpPr>
        <p:spPr>
          <a:xfrm>
            <a:off x="5270682" y="5367672"/>
            <a:ext cx="8106136" cy="1325563"/>
          </a:xfrm>
          <a:prstGeom prst="rect">
            <a:avLst/>
          </a:prstGeom>
          <a:effectLst>
            <a:outerShdw dist="25400" dir="1200000" algn="l" rotWithShape="0">
              <a:prstClr val="black">
                <a:alpha val="29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smtClean="0">
                <a:solidFill>
                  <a:schemeClr val="bg1"/>
                </a:solidFill>
                <a:latin typeface="Raleway" charset="0"/>
                <a:ea typeface="Raleway" charset="0"/>
                <a:cs typeface="Raleway" charset="0"/>
              </a:rPr>
              <a:t>creation</a:t>
            </a:r>
          </a:p>
        </p:txBody>
      </p:sp>
    </p:spTree>
    <p:extLst>
      <p:ext uri="{BB962C8B-B14F-4D97-AF65-F5344CB8AC3E}">
        <p14:creationId xmlns:p14="http://schemas.microsoft.com/office/powerpoint/2010/main" val="13115543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b="4793"/>
          <a:stretch/>
        </p:blipFill>
        <p:spPr>
          <a:xfrm>
            <a:off x="0" y="-1"/>
            <a:ext cx="12192000" cy="6858000"/>
          </a:xfrm>
          <a:prstGeom prst="rect">
            <a:avLst/>
          </a:prstGeom>
        </p:spPr>
      </p:pic>
      <p:sp>
        <p:nvSpPr>
          <p:cNvPr id="10" name="Rectangle 9"/>
          <p:cNvSpPr/>
          <p:nvPr/>
        </p:nvSpPr>
        <p:spPr>
          <a:xfrm>
            <a:off x="0" y="-42064"/>
            <a:ext cx="12192000" cy="6897757"/>
          </a:xfrm>
          <a:prstGeom prst="rect">
            <a:avLst/>
          </a:prstGeom>
          <a:solidFill>
            <a:schemeClr val="bg2">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6825279" y="521715"/>
            <a:ext cx="4622469" cy="1163054"/>
            <a:chOff x="570018" y="5188760"/>
            <a:chExt cx="4622469" cy="1163054"/>
          </a:xfrm>
        </p:grpSpPr>
        <p:sp>
          <p:nvSpPr>
            <p:cNvPr id="5" name="Rectangle 4"/>
            <p:cNvSpPr/>
            <p:nvPr/>
          </p:nvSpPr>
          <p:spPr>
            <a:xfrm>
              <a:off x="570018" y="5188760"/>
              <a:ext cx="4622469"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80022" y="5262455"/>
              <a:ext cx="4184159"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Why Flint?</a:t>
              </a:r>
              <a:endParaRPr lang="en-US" sz="6000" b="1" dirty="0">
                <a:solidFill>
                  <a:schemeClr val="bg1"/>
                </a:solidFill>
                <a:latin typeface="Raleway Black" charset="0"/>
                <a:ea typeface="Raleway Black" charset="0"/>
                <a:cs typeface="Raleway Black" charset="0"/>
              </a:endParaRPr>
            </a:p>
          </p:txBody>
        </p:sp>
      </p:grpSp>
    </p:spTree>
    <p:extLst>
      <p:ext uri="{BB962C8B-B14F-4D97-AF65-F5344CB8AC3E}">
        <p14:creationId xmlns:p14="http://schemas.microsoft.com/office/powerpoint/2010/main" val="11782294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075221"/>
          </a:xfrm>
          <a:prstGeom prst="rect">
            <a:avLst/>
          </a:prstGeom>
        </p:spPr>
      </p:pic>
      <p:sp>
        <p:nvSpPr>
          <p:cNvPr id="10" name="Rectangle 9"/>
          <p:cNvSpPr/>
          <p:nvPr/>
        </p:nvSpPr>
        <p:spPr>
          <a:xfrm>
            <a:off x="0" y="-19878"/>
            <a:ext cx="12192000" cy="6897757"/>
          </a:xfrm>
          <a:prstGeom prst="rect">
            <a:avLst/>
          </a:prstGeom>
          <a:solidFill>
            <a:schemeClr val="bg2">
              <a:lumMod val="2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954745" y="3154748"/>
            <a:ext cx="3769582" cy="1163054"/>
            <a:chOff x="570018" y="5188760"/>
            <a:chExt cx="3769582" cy="1163054"/>
          </a:xfrm>
        </p:grpSpPr>
        <p:sp>
          <p:nvSpPr>
            <p:cNvPr id="12" name="Rectangle 11"/>
            <p:cNvSpPr/>
            <p:nvPr/>
          </p:nvSpPr>
          <p:spPr>
            <a:xfrm>
              <a:off x="570018" y="5188760"/>
              <a:ext cx="3769582"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0022" y="5262455"/>
              <a:ext cx="3422732"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Partners</a:t>
              </a:r>
              <a:endParaRPr lang="en-US" sz="6000" b="1" dirty="0">
                <a:solidFill>
                  <a:schemeClr val="bg1"/>
                </a:solidFill>
                <a:latin typeface="Raleway Black" charset="0"/>
                <a:ea typeface="Raleway Black" charset="0"/>
                <a:cs typeface="Raleway Black" charset="0"/>
              </a:endParaRPr>
            </a:p>
          </p:txBody>
        </p:sp>
      </p:grpSp>
      <p:sp>
        <p:nvSpPr>
          <p:cNvPr id="14" name="Title 1"/>
          <p:cNvSpPr>
            <a:spLocks noGrp="1"/>
          </p:cNvSpPr>
          <p:nvPr>
            <p:ph type="title"/>
          </p:nvPr>
        </p:nvSpPr>
        <p:spPr>
          <a:xfrm>
            <a:off x="1698900" y="1732715"/>
            <a:ext cx="5264426" cy="1325563"/>
          </a:xfrm>
          <a:effectLst>
            <a:outerShdw dist="25400" dir="1200000" algn="l" rotWithShape="0">
              <a:prstClr val="black">
                <a:alpha val="29000"/>
              </a:prstClr>
            </a:outerShdw>
          </a:effectLst>
        </p:spPr>
        <p:txBody>
          <a:bodyPr/>
          <a:lstStyle/>
          <a:p>
            <a:r>
              <a:rPr lang="en-US" b="1" dirty="0" smtClean="0">
                <a:solidFill>
                  <a:schemeClr val="bg1"/>
                </a:solidFill>
                <a:latin typeface="Raleway" charset="0"/>
                <a:ea typeface="Raleway" charset="0"/>
                <a:cs typeface="Raleway" charset="0"/>
              </a:rPr>
              <a:t>Working with Community</a:t>
            </a:r>
            <a:endParaRPr lang="en-US" b="1" dirty="0">
              <a:solidFill>
                <a:schemeClr val="bg1"/>
              </a:solidFill>
              <a:latin typeface="Raleway" charset="0"/>
              <a:ea typeface="Raleway" charset="0"/>
              <a:cs typeface="Raleway" charset="0"/>
            </a:endParaRPr>
          </a:p>
        </p:txBody>
      </p:sp>
      <p:sp>
        <p:nvSpPr>
          <p:cNvPr id="15" name="Title 1"/>
          <p:cNvSpPr txBox="1">
            <a:spLocks/>
          </p:cNvSpPr>
          <p:nvPr/>
        </p:nvSpPr>
        <p:spPr>
          <a:xfrm>
            <a:off x="6751329" y="4248393"/>
            <a:ext cx="8106136" cy="1325563"/>
          </a:xfrm>
          <a:prstGeom prst="rect">
            <a:avLst/>
          </a:prstGeom>
          <a:effectLst>
            <a:outerShdw dist="25400" dir="1200000" algn="l" rotWithShape="0">
              <a:prstClr val="black">
                <a:alpha val="29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Raleway" charset="0"/>
                <a:ea typeface="Raleway" charset="0"/>
                <a:cs typeface="Raleway" charset="0"/>
              </a:rPr>
              <a:t>In Flint</a:t>
            </a:r>
            <a:endParaRPr lang="en-US" b="1" dirty="0">
              <a:solidFill>
                <a:schemeClr val="bg1"/>
              </a:solidFill>
              <a:latin typeface="Raleway" charset="0"/>
              <a:ea typeface="Raleway" charset="0"/>
              <a:cs typeface="Raleway" charset="0"/>
            </a:endParaRPr>
          </a:p>
        </p:txBody>
      </p:sp>
    </p:spTree>
    <p:extLst>
      <p:ext uri="{BB962C8B-B14F-4D97-AF65-F5344CB8AC3E}">
        <p14:creationId xmlns:p14="http://schemas.microsoft.com/office/powerpoint/2010/main" val="12209036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9758"/>
            <a:ext cx="12192000" cy="6897757"/>
          </a:xfrm>
          <a:prstGeom prst="rect">
            <a:avLst/>
          </a:prstGeom>
          <a:solidFill>
            <a:schemeClr val="bg2">
              <a:lumMod val="9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261286" y="1587444"/>
            <a:ext cx="4153896" cy="1163054"/>
            <a:chOff x="570018" y="5188760"/>
            <a:chExt cx="4153896" cy="1163054"/>
          </a:xfrm>
        </p:grpSpPr>
        <p:sp>
          <p:nvSpPr>
            <p:cNvPr id="11" name="Rectangle 10"/>
            <p:cNvSpPr/>
            <p:nvPr/>
          </p:nvSpPr>
          <p:spPr>
            <a:xfrm>
              <a:off x="570018" y="5188760"/>
              <a:ext cx="4153896"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0022" y="5262455"/>
              <a:ext cx="3886000"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Flint Data</a:t>
              </a:r>
              <a:endParaRPr lang="en-US" sz="6000" b="1" dirty="0">
                <a:solidFill>
                  <a:schemeClr val="bg1"/>
                </a:solidFill>
                <a:latin typeface="Raleway Black" charset="0"/>
                <a:ea typeface="Raleway Black" charset="0"/>
                <a:cs typeface="Raleway Black" charset="0"/>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930" y="192316"/>
            <a:ext cx="8421393" cy="6316045"/>
          </a:xfrm>
          <a:prstGeom prst="rect">
            <a:avLst/>
          </a:prstGeom>
        </p:spPr>
      </p:pic>
      <p:grpSp>
        <p:nvGrpSpPr>
          <p:cNvPr id="16" name="Group 15"/>
          <p:cNvGrpSpPr/>
          <p:nvPr/>
        </p:nvGrpSpPr>
        <p:grpSpPr>
          <a:xfrm>
            <a:off x="235725" y="192316"/>
            <a:ext cx="4153896" cy="1163054"/>
            <a:chOff x="570018" y="5188760"/>
            <a:chExt cx="4153896" cy="1163054"/>
          </a:xfrm>
        </p:grpSpPr>
        <p:sp>
          <p:nvSpPr>
            <p:cNvPr id="17" name="Rectangle 16"/>
            <p:cNvSpPr/>
            <p:nvPr/>
          </p:nvSpPr>
          <p:spPr>
            <a:xfrm>
              <a:off x="570018" y="5188760"/>
              <a:ext cx="4153896"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80022" y="5262455"/>
              <a:ext cx="3785011"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Available</a:t>
              </a:r>
              <a:endParaRPr lang="en-US" sz="6000" b="1" dirty="0">
                <a:solidFill>
                  <a:schemeClr val="bg1"/>
                </a:solidFill>
                <a:latin typeface="Raleway Black" charset="0"/>
                <a:ea typeface="Raleway Black" charset="0"/>
                <a:cs typeface="Raleway Black" charset="0"/>
              </a:endParaRPr>
            </a:p>
          </p:txBody>
        </p:sp>
      </p:grpSp>
    </p:spTree>
    <p:extLst>
      <p:ext uri="{BB962C8B-B14F-4D97-AF65-F5344CB8AC3E}">
        <p14:creationId xmlns:p14="http://schemas.microsoft.com/office/powerpoint/2010/main" val="18979278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alphaModFix amt="59000"/>
            <a:extLst>
              <a:ext uri="{28A0092B-C50C-407E-A947-70E740481C1C}">
                <a14:useLocalDpi xmlns:a14="http://schemas.microsoft.com/office/drawing/2010/main" val="0"/>
              </a:ext>
            </a:extLst>
          </a:blip>
          <a:stretch>
            <a:fillRect/>
          </a:stretch>
        </p:blipFill>
        <p:spPr>
          <a:xfrm>
            <a:off x="0" y="-9123"/>
            <a:ext cx="6867123" cy="6867123"/>
          </a:xfrm>
        </p:spPr>
      </p:pic>
      <p:pic>
        <p:nvPicPr>
          <p:cNvPr id="3" name="Picture 2"/>
          <p:cNvPicPr>
            <a:picLocks noChangeAspect="1"/>
          </p:cNvPicPr>
          <p:nvPr/>
        </p:nvPicPr>
        <p:blipFill>
          <a:blip r:embed="rId4">
            <a:alphaModFix amt="54000"/>
            <a:extLst>
              <a:ext uri="{28A0092B-C50C-407E-A947-70E740481C1C}">
                <a14:useLocalDpi xmlns:a14="http://schemas.microsoft.com/office/drawing/2010/main" val="0"/>
              </a:ext>
            </a:extLst>
          </a:blip>
          <a:stretch>
            <a:fillRect/>
          </a:stretch>
        </p:blipFill>
        <p:spPr>
          <a:xfrm>
            <a:off x="6867123" y="-9123"/>
            <a:ext cx="5324877" cy="7987316"/>
          </a:xfrm>
          <a:prstGeom prst="rect">
            <a:avLst/>
          </a:prstGeom>
          <a:solidFill>
            <a:schemeClr val="bg1"/>
          </a:solidFill>
          <a:ln>
            <a:noFill/>
          </a:ln>
        </p:spPr>
      </p:pic>
      <p:sp>
        <p:nvSpPr>
          <p:cNvPr id="5" name="Rectangle 4"/>
          <p:cNvSpPr/>
          <p:nvPr/>
        </p:nvSpPr>
        <p:spPr>
          <a:xfrm>
            <a:off x="0" y="-9123"/>
            <a:ext cx="12390783" cy="7237574"/>
          </a:xfrm>
          <a:prstGeom prst="rect">
            <a:avLst/>
          </a:prstGeom>
          <a:solidFill>
            <a:schemeClr val="bg2">
              <a:lumMod val="2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229345" y="2666188"/>
            <a:ext cx="5308779" cy="1163054"/>
            <a:chOff x="570018" y="5188760"/>
            <a:chExt cx="4946254" cy="1163054"/>
          </a:xfrm>
        </p:grpSpPr>
        <p:sp>
          <p:nvSpPr>
            <p:cNvPr id="7" name="Rectangle 6"/>
            <p:cNvSpPr/>
            <p:nvPr/>
          </p:nvSpPr>
          <p:spPr>
            <a:xfrm>
              <a:off x="570018" y="5188760"/>
              <a:ext cx="4946254" cy="11630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80022" y="5262455"/>
              <a:ext cx="4471950" cy="1015663"/>
            </a:xfrm>
            <a:prstGeom prst="rect">
              <a:avLst/>
            </a:prstGeom>
          </p:spPr>
          <p:txBody>
            <a:bodyPr wrap="none">
              <a:spAutoFit/>
            </a:bodyPr>
            <a:lstStyle/>
            <a:p>
              <a:r>
                <a:rPr lang="en-US" sz="6000" b="1" dirty="0" smtClean="0">
                  <a:solidFill>
                    <a:schemeClr val="bg1"/>
                  </a:solidFill>
                  <a:latin typeface="Raleway Black" charset="0"/>
                  <a:ea typeface="Raleway Black" charset="0"/>
                  <a:cs typeface="Raleway Black" charset="0"/>
                </a:rPr>
                <a:t>Infographics</a:t>
              </a:r>
              <a:endParaRPr lang="en-US" sz="6000" b="1" dirty="0">
                <a:solidFill>
                  <a:schemeClr val="bg1"/>
                </a:solidFill>
                <a:latin typeface="Raleway Black" charset="0"/>
                <a:ea typeface="Raleway Black" charset="0"/>
                <a:cs typeface="Raleway Black" charset="0"/>
              </a:endParaRPr>
            </a:p>
          </p:txBody>
        </p:sp>
      </p:grpSp>
      <p:sp>
        <p:nvSpPr>
          <p:cNvPr id="9" name="Title 1"/>
          <p:cNvSpPr>
            <a:spLocks noGrp="1"/>
          </p:cNvSpPr>
          <p:nvPr>
            <p:ph type="title"/>
          </p:nvPr>
        </p:nvSpPr>
        <p:spPr>
          <a:xfrm>
            <a:off x="815448" y="1105022"/>
            <a:ext cx="6070270" cy="1325563"/>
          </a:xfrm>
          <a:effectLst>
            <a:outerShdw dist="25400" dir="1200000" algn="l" rotWithShape="0">
              <a:prstClr val="black">
                <a:alpha val="29000"/>
              </a:prstClr>
            </a:outerShdw>
          </a:effectLst>
        </p:spPr>
        <p:txBody>
          <a:bodyPr>
            <a:normAutofit/>
          </a:bodyPr>
          <a:lstStyle/>
          <a:p>
            <a:r>
              <a:rPr lang="en-US" sz="6000" b="1" dirty="0" smtClean="0">
                <a:solidFill>
                  <a:schemeClr val="bg1"/>
                </a:solidFill>
                <a:latin typeface="Raleway" charset="0"/>
                <a:ea typeface="Raleway" charset="0"/>
                <a:cs typeface="Raleway" charset="0"/>
              </a:rPr>
              <a:t>Creating</a:t>
            </a:r>
            <a:endParaRPr lang="en-US" sz="6000" b="1" dirty="0">
              <a:solidFill>
                <a:schemeClr val="bg1"/>
              </a:solidFill>
              <a:latin typeface="Raleway" charset="0"/>
              <a:ea typeface="Raleway" charset="0"/>
              <a:cs typeface="Raleway" charset="0"/>
            </a:endParaRPr>
          </a:p>
        </p:txBody>
      </p:sp>
      <p:sp>
        <p:nvSpPr>
          <p:cNvPr id="10" name="Title 1"/>
          <p:cNvSpPr txBox="1">
            <a:spLocks/>
          </p:cNvSpPr>
          <p:nvPr/>
        </p:nvSpPr>
        <p:spPr>
          <a:xfrm>
            <a:off x="5375288" y="3984535"/>
            <a:ext cx="7015495" cy="1769735"/>
          </a:xfrm>
          <a:prstGeom prst="rect">
            <a:avLst/>
          </a:prstGeom>
          <a:effectLst>
            <a:outerShdw dist="25400" dir="1200000" algn="l" rotWithShape="0">
              <a:prstClr val="black">
                <a:alpha val="29000"/>
              </a:prstClr>
            </a:outerShdw>
          </a:effec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latin typeface="Raleway" charset="0"/>
                <a:ea typeface="Raleway" charset="0"/>
                <a:cs typeface="Raleway" charset="0"/>
              </a:rPr>
              <a:t>t</a:t>
            </a:r>
            <a:r>
              <a:rPr lang="en-US" sz="6000" b="1" dirty="0" smtClean="0">
                <a:solidFill>
                  <a:schemeClr val="bg1"/>
                </a:solidFill>
                <a:latin typeface="Raleway" charset="0"/>
                <a:ea typeface="Raleway" charset="0"/>
                <a:cs typeface="Raleway" charset="0"/>
              </a:rPr>
              <a:t>o reach </a:t>
            </a:r>
          </a:p>
          <a:p>
            <a:r>
              <a:rPr lang="en-US" sz="6000" b="1" dirty="0" smtClean="0">
                <a:solidFill>
                  <a:schemeClr val="bg1"/>
                </a:solidFill>
                <a:latin typeface="Raleway" charset="0"/>
                <a:ea typeface="Raleway" charset="0"/>
                <a:cs typeface="Raleway" charset="0"/>
              </a:rPr>
              <a:t>Community Partners</a:t>
            </a:r>
            <a:endParaRPr lang="en-US" sz="6000" b="1" dirty="0">
              <a:solidFill>
                <a:schemeClr val="bg1"/>
              </a:solidFill>
              <a:latin typeface="Raleway" charset="0"/>
              <a:ea typeface="Raleway" charset="0"/>
              <a:cs typeface="Raleway" charset="0"/>
            </a:endParaRPr>
          </a:p>
        </p:txBody>
      </p:sp>
    </p:spTree>
    <p:extLst>
      <p:ext uri="{BB962C8B-B14F-4D97-AF65-F5344CB8AC3E}">
        <p14:creationId xmlns:p14="http://schemas.microsoft.com/office/powerpoint/2010/main" val="42365947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t="11967" b="2943"/>
          <a:stretch/>
        </p:blipFill>
        <p:spPr>
          <a:xfrm>
            <a:off x="0" y="-39757"/>
            <a:ext cx="12192000" cy="6897757"/>
          </a:xfrm>
        </p:spPr>
      </p:pic>
      <p:sp>
        <p:nvSpPr>
          <p:cNvPr id="11" name="Rectangle 10"/>
          <p:cNvSpPr/>
          <p:nvPr/>
        </p:nvSpPr>
        <p:spPr>
          <a:xfrm>
            <a:off x="0" y="-89862"/>
            <a:ext cx="12192000" cy="6897757"/>
          </a:xfrm>
          <a:prstGeom prst="rect">
            <a:avLst/>
          </a:prstGeom>
          <a:solidFill>
            <a:schemeClr val="bg2">
              <a:lumMod val="2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176754" y="2359047"/>
            <a:ext cx="3622750" cy="1063788"/>
            <a:chOff x="774581" y="5705317"/>
            <a:chExt cx="4837949" cy="1063788"/>
          </a:xfrm>
        </p:grpSpPr>
        <p:sp>
          <p:nvSpPr>
            <p:cNvPr id="5" name="Rectangle 4"/>
            <p:cNvSpPr/>
            <p:nvPr/>
          </p:nvSpPr>
          <p:spPr>
            <a:xfrm>
              <a:off x="774581" y="5705317"/>
              <a:ext cx="4751757" cy="10637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22943" y="5705317"/>
              <a:ext cx="4589587" cy="1015663"/>
            </a:xfrm>
            <a:prstGeom prst="rect">
              <a:avLst/>
            </a:prstGeom>
          </p:spPr>
          <p:txBody>
            <a:bodyPr wrap="square">
              <a:spAutoFit/>
            </a:bodyPr>
            <a:lstStyle/>
            <a:p>
              <a:r>
                <a:rPr lang="en-US" sz="6000" b="1" dirty="0" smtClean="0">
                  <a:solidFill>
                    <a:schemeClr val="bg1"/>
                  </a:solidFill>
                  <a:latin typeface="Raleway Black" charset="0"/>
                  <a:ea typeface="Raleway Black" charset="0"/>
                  <a:cs typeface="Raleway Black" charset="0"/>
                </a:rPr>
                <a:t>Training</a:t>
              </a:r>
              <a:endParaRPr lang="en-US" sz="6000" b="1" dirty="0">
                <a:solidFill>
                  <a:schemeClr val="bg1"/>
                </a:solidFill>
                <a:latin typeface="Raleway Black" charset="0"/>
                <a:ea typeface="Raleway Black" charset="0"/>
                <a:cs typeface="Raleway Black" charset="0"/>
              </a:endParaRPr>
            </a:p>
          </p:txBody>
        </p:sp>
      </p:grpSp>
      <p:sp>
        <p:nvSpPr>
          <p:cNvPr id="9" name="Title 1"/>
          <p:cNvSpPr>
            <a:spLocks noGrp="1"/>
          </p:cNvSpPr>
          <p:nvPr>
            <p:ph type="title"/>
          </p:nvPr>
        </p:nvSpPr>
        <p:spPr>
          <a:xfrm>
            <a:off x="303246" y="765532"/>
            <a:ext cx="7400997" cy="1325563"/>
          </a:xfrm>
          <a:effectLst>
            <a:outerShdw dist="25400" dir="1200000" algn="l" rotWithShape="0">
              <a:prstClr val="black">
                <a:alpha val="29000"/>
              </a:prstClr>
            </a:outerShdw>
          </a:effectLst>
        </p:spPr>
        <p:txBody>
          <a:bodyPr>
            <a:normAutofit/>
          </a:bodyPr>
          <a:lstStyle/>
          <a:p>
            <a:r>
              <a:rPr lang="en-US" sz="6000" b="1" dirty="0" smtClean="0">
                <a:solidFill>
                  <a:schemeClr val="bg1"/>
                </a:solidFill>
                <a:latin typeface="Raleway" charset="0"/>
                <a:ea typeface="Raleway" charset="0"/>
                <a:cs typeface="Raleway" charset="0"/>
              </a:rPr>
              <a:t>Bringing</a:t>
            </a:r>
            <a:endParaRPr lang="en-US" sz="6000" b="1" dirty="0">
              <a:solidFill>
                <a:schemeClr val="bg1"/>
              </a:solidFill>
              <a:latin typeface="Raleway" charset="0"/>
              <a:ea typeface="Raleway" charset="0"/>
              <a:cs typeface="Raleway" charset="0"/>
            </a:endParaRPr>
          </a:p>
        </p:txBody>
      </p:sp>
      <p:sp>
        <p:nvSpPr>
          <p:cNvPr id="10" name="Title 1"/>
          <p:cNvSpPr txBox="1">
            <a:spLocks/>
          </p:cNvSpPr>
          <p:nvPr/>
        </p:nvSpPr>
        <p:spPr>
          <a:xfrm>
            <a:off x="3256482" y="3749263"/>
            <a:ext cx="7911548" cy="1325563"/>
          </a:xfrm>
          <a:prstGeom prst="rect">
            <a:avLst/>
          </a:prstGeom>
          <a:effectLst>
            <a:outerShdw dist="25400" dir="1200000" algn="l" rotWithShape="0">
              <a:prstClr val="black">
                <a:alpha val="29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smtClean="0">
                <a:solidFill>
                  <a:schemeClr val="bg1"/>
                </a:solidFill>
                <a:latin typeface="Raleway" charset="0"/>
                <a:ea typeface="Raleway" charset="0"/>
                <a:cs typeface="Raleway" charset="0"/>
              </a:rPr>
              <a:t>to Community </a:t>
            </a:r>
            <a:r>
              <a:rPr lang="en-US" sz="6000" b="1" dirty="0">
                <a:solidFill>
                  <a:schemeClr val="bg1"/>
                </a:solidFill>
                <a:latin typeface="Raleway" charset="0"/>
                <a:ea typeface="Raleway" charset="0"/>
                <a:cs typeface="Raleway" charset="0"/>
              </a:rPr>
              <a:t>P</a:t>
            </a:r>
            <a:r>
              <a:rPr lang="en-US" sz="6000" b="1" dirty="0" smtClean="0">
                <a:solidFill>
                  <a:schemeClr val="bg1"/>
                </a:solidFill>
                <a:latin typeface="Raleway" charset="0"/>
                <a:ea typeface="Raleway" charset="0"/>
                <a:cs typeface="Raleway" charset="0"/>
              </a:rPr>
              <a:t>artners in Flint</a:t>
            </a:r>
            <a:endParaRPr lang="en-US" sz="6000" b="1" dirty="0">
              <a:solidFill>
                <a:schemeClr val="bg1"/>
              </a:solidFill>
              <a:latin typeface="Raleway" charset="0"/>
              <a:ea typeface="Raleway" charset="0"/>
              <a:cs typeface="Raleway" charset="0"/>
            </a:endParaRPr>
          </a:p>
        </p:txBody>
      </p:sp>
      <p:sp>
        <p:nvSpPr>
          <p:cNvPr id="12" name="Title 1"/>
          <p:cNvSpPr txBox="1">
            <a:spLocks/>
          </p:cNvSpPr>
          <p:nvPr/>
        </p:nvSpPr>
        <p:spPr>
          <a:xfrm>
            <a:off x="917878" y="5506277"/>
            <a:ext cx="10356243" cy="1077957"/>
          </a:xfrm>
          <a:prstGeom prst="rect">
            <a:avLst/>
          </a:prstGeom>
          <a:effectLst>
            <a:outerShdw dist="25400" dir="1200000" algn="l" rotWithShape="0">
              <a:prstClr val="black">
                <a:alpha val="29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Raleway" charset="0"/>
                <a:ea typeface="Raleway" charset="0"/>
                <a:cs typeface="Raleway" charset="0"/>
              </a:rPr>
              <a:t>opendataflint.org             Thank You!</a:t>
            </a:r>
            <a:endParaRPr lang="en-US" b="1" dirty="0">
              <a:solidFill>
                <a:schemeClr val="bg1"/>
              </a:solidFill>
              <a:latin typeface="Raleway" charset="0"/>
              <a:ea typeface="Raleway" charset="0"/>
              <a:cs typeface="Raleway" charset="0"/>
            </a:endParaRPr>
          </a:p>
        </p:txBody>
      </p:sp>
    </p:spTree>
    <p:extLst>
      <p:ext uri="{BB962C8B-B14F-4D97-AF65-F5344CB8AC3E}">
        <p14:creationId xmlns:p14="http://schemas.microsoft.com/office/powerpoint/2010/main" val="8627700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848</Words>
  <Application>Microsoft Macintosh PowerPoint</Application>
  <PresentationFormat>Custom</PresentationFormat>
  <Paragraphs>76</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opendataflint.org</vt:lpstr>
      <vt:lpstr>PowerPoint Presentation</vt:lpstr>
      <vt:lpstr>PowerPoint Presentation</vt:lpstr>
      <vt:lpstr>Working with Community</vt:lpstr>
      <vt:lpstr>PowerPoint Presentation</vt:lpstr>
      <vt:lpstr>Creating</vt:lpstr>
      <vt:lpstr>Bringing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Flint opendataflint.org</dc:title>
  <dc:creator>Microsoft Office User</dc:creator>
  <cp:lastModifiedBy>Jeff Meisel</cp:lastModifiedBy>
  <cp:revision>53</cp:revision>
  <dcterms:created xsi:type="dcterms:W3CDTF">2016-09-26T13:35:32Z</dcterms:created>
  <dcterms:modified xsi:type="dcterms:W3CDTF">2016-09-28T17:00:01Z</dcterms:modified>
</cp:coreProperties>
</file>